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67" r:id="rId5"/>
    <p:sldId id="258" r:id="rId6"/>
    <p:sldId id="261" r:id="rId7"/>
    <p:sldId id="264" r:id="rId8"/>
    <p:sldId id="263" r:id="rId9"/>
    <p:sldId id="265" r:id="rId10"/>
    <p:sldId id="262" r:id="rId11"/>
    <p:sldId id="266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11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9F7FF3FF-44EE-7B41-915E-CE94C01DC55A}" type="datetimeFigureOut">
              <a:rPr lang="en-US" smtClean="0"/>
              <a:pPr/>
              <a:t>2/24/2014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28032FA7-5D0F-8F4D-80DF-22E2D293C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brainpop.com/artsandmusic/artconcepts/portrai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792" y="387239"/>
            <a:ext cx="8661833" cy="1373515"/>
          </a:xfrm>
        </p:spPr>
        <p:txBody>
          <a:bodyPr/>
          <a:lstStyle/>
          <a:p>
            <a:r>
              <a:rPr lang="en-US" sz="4800" dirty="0" smtClean="0"/>
              <a:t>Leonardo </a:t>
            </a:r>
            <a:r>
              <a:rPr lang="en-US" sz="4800" dirty="0" err="1" smtClean="0"/>
              <a:t>Da</a:t>
            </a:r>
            <a:r>
              <a:rPr lang="en-US" sz="4800" dirty="0" smtClean="0"/>
              <a:t> Vinci’s</a:t>
            </a:r>
            <a:br>
              <a:rPr lang="en-US" sz="4800" dirty="0" smtClean="0"/>
            </a:br>
            <a:r>
              <a:rPr lang="en-US" sz="4800" dirty="0" smtClean="0"/>
              <a:t>Mona Lisa </a:t>
            </a:r>
            <a:endParaRPr lang="en-US" sz="4800" dirty="0"/>
          </a:p>
        </p:txBody>
      </p:sp>
      <p:pic>
        <p:nvPicPr>
          <p:cNvPr id="4" name="Picture 3" descr="\\172.17.48.19\ststore\KHR050\DaVinci\Leonardoself.jpg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0597" y="2136535"/>
            <a:ext cx="2432618" cy="381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Mona-Lisa-Louvre.jpg"/>
          <p:cNvPicPr>
            <a:picLocks noChangeAspect="1"/>
          </p:cNvPicPr>
          <p:nvPr/>
        </p:nvPicPr>
        <p:blipFill rotWithShape="1">
          <a:blip r:embed="rId3"/>
          <a:srcRect l="7082" t="3088" r="7144" b="4742"/>
          <a:stretch/>
        </p:blipFill>
        <p:spPr>
          <a:xfrm>
            <a:off x="895546" y="1913640"/>
            <a:ext cx="3471544" cy="4563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The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638" y="1619745"/>
            <a:ext cx="4959454" cy="234539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Painted in Florence, Italy</a:t>
            </a:r>
          </a:p>
          <a:p>
            <a:r>
              <a:rPr lang="en-US" dirty="0" smtClean="0"/>
              <a:t>1503-1506</a:t>
            </a:r>
          </a:p>
          <a:p>
            <a:r>
              <a:rPr lang="en-US" dirty="0" smtClean="0"/>
              <a:t>Oil paint on wood, approximately 30x21” </a:t>
            </a:r>
          </a:p>
          <a:p>
            <a:r>
              <a:rPr lang="en-US" dirty="0" smtClean="0"/>
              <a:t>Thought to be a portrait of Lisa </a:t>
            </a:r>
            <a:r>
              <a:rPr lang="en-US" dirty="0" err="1" smtClean="0"/>
              <a:t>Gherardini</a:t>
            </a:r>
            <a:r>
              <a:rPr lang="en-US" dirty="0" smtClean="0"/>
              <a:t>, the wife of the merchant, Francesco del </a:t>
            </a:r>
            <a:r>
              <a:rPr lang="en-US" dirty="0" err="1" smtClean="0"/>
              <a:t>Giocondo</a:t>
            </a:r>
            <a:r>
              <a:rPr lang="en-US" dirty="0" smtClean="0"/>
              <a:t>.</a:t>
            </a:r>
          </a:p>
        </p:txBody>
      </p:sp>
      <p:pic>
        <p:nvPicPr>
          <p:cNvPr id="6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092" y="1972973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795" y="3866473"/>
            <a:ext cx="2221347" cy="2385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Where is she?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638" y="1905000"/>
            <a:ext cx="4090527" cy="2373113"/>
          </a:xfrm>
        </p:spPr>
        <p:txBody>
          <a:bodyPr>
            <a:normAutofit fontScale="70000" lnSpcReduction="20000"/>
          </a:bodyPr>
          <a:lstStyle/>
          <a:p>
            <a:r>
              <a:rPr lang="en-US" sz="2571" dirty="0" smtClean="0"/>
              <a:t>On display at the Louvre since 1787…227 years!</a:t>
            </a:r>
          </a:p>
          <a:p>
            <a:r>
              <a:rPr lang="en-US" sz="2571" dirty="0" smtClean="0"/>
              <a:t>Stolen in 1911, returned in 1913- this theft helped make her famous.</a:t>
            </a:r>
          </a:p>
          <a:p>
            <a:r>
              <a:rPr lang="en-US" sz="2571" dirty="0" smtClean="0">
                <a:hlinkClick r:id="rId2"/>
              </a:rPr>
              <a:t>What’s so special about a portrait?</a:t>
            </a:r>
            <a:endParaRPr lang="en-US" sz="2571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165" y="1805108"/>
            <a:ext cx="3846896" cy="24730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1" y="4378005"/>
            <a:ext cx="4507646" cy="2266637"/>
          </a:xfrm>
          <a:prstGeom prst="rect">
            <a:avLst/>
          </a:prstGeom>
        </p:spPr>
      </p:pic>
      <p:pic>
        <p:nvPicPr>
          <p:cNvPr id="1028" name="Picture 4" descr="http://4.bp.blogspot.com/-TsP8J9Bnh00/UL4hFBUcT7I/AAAAAAAABSA/t8BLPG5ch-o/s640/carre-with%2Bno%2Bml-C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626643" y="4378005"/>
            <a:ext cx="2696418" cy="211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Let’s talk.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638" y="1905000"/>
            <a:ext cx="4090527" cy="4114800"/>
          </a:xfrm>
        </p:spPr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en-US" dirty="0" smtClean="0"/>
              <a:t>Describe- What colors, lines, shapes, textures do you see?  What’s in the foreground, </a:t>
            </a:r>
            <a:r>
              <a:rPr lang="en-US" dirty="0" err="1" smtClean="0"/>
              <a:t>middleground</a:t>
            </a:r>
            <a:r>
              <a:rPr lang="en-US" dirty="0" smtClean="0"/>
              <a:t>, background?      (1 min.)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Analyze- What is most important part of this artwork?  Why do you think so?  (3 </a:t>
            </a:r>
            <a:r>
              <a:rPr lang="en-US" dirty="0" err="1" smtClean="0"/>
              <a:t>mins</a:t>
            </a:r>
            <a:r>
              <a:rPr lang="en-US" dirty="0" smtClean="0"/>
              <a:t>.)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Interpret- What is Mona Lisa thinking?  Why do you think so?  What is </a:t>
            </a:r>
            <a:r>
              <a:rPr lang="en-US" dirty="0" err="1" smtClean="0"/>
              <a:t>DaVinci</a:t>
            </a:r>
            <a:r>
              <a:rPr lang="en-US" dirty="0" smtClean="0"/>
              <a:t> trying to communicate?  Why do you think so?  (3 </a:t>
            </a:r>
            <a:r>
              <a:rPr lang="en-US" dirty="0" err="1" smtClean="0"/>
              <a:t>mins</a:t>
            </a:r>
            <a:r>
              <a:rPr lang="en-US" dirty="0" smtClean="0"/>
              <a:t>.)</a:t>
            </a:r>
          </a:p>
        </p:txBody>
      </p:sp>
      <p:pic>
        <p:nvPicPr>
          <p:cNvPr id="5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48" y="1228535"/>
            <a:ext cx="3614132" cy="546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665" y="274638"/>
            <a:ext cx="8001000" cy="1543924"/>
          </a:xfrm>
        </p:spPr>
        <p:txBody>
          <a:bodyPr/>
          <a:lstStyle/>
          <a:p>
            <a:r>
              <a:rPr lang="en-US" sz="4400" dirty="0" smtClean="0"/>
              <a:t>Mona Lisa: What’s a parody?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770" y="5378169"/>
            <a:ext cx="7968137" cy="111278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parody is funny imitation of a person, artwork, music, writing, event.  </a:t>
            </a:r>
          </a:p>
          <a:p>
            <a:r>
              <a:rPr lang="en-US" dirty="0" smtClean="0"/>
              <a:t>Artists borrow ideas from each other to create something new.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371" y="1818562"/>
            <a:ext cx="2379794" cy="3559607"/>
          </a:xfrm>
          <a:prstGeom prst="rect">
            <a:avLst/>
          </a:prstGeom>
        </p:spPr>
      </p:pic>
      <p:pic>
        <p:nvPicPr>
          <p:cNvPr id="6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673" y="1781629"/>
            <a:ext cx="2377288" cy="359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Most Parodied Artwork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19" y="1908736"/>
            <a:ext cx="2743135" cy="2642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456" y="1857918"/>
            <a:ext cx="2350827" cy="33251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1832" y="54894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How do these parodies show humor?</a:t>
            </a:r>
            <a:endParaRPr lang="en-US" dirty="0"/>
          </a:p>
        </p:txBody>
      </p:sp>
      <p:pic>
        <p:nvPicPr>
          <p:cNvPr id="7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03" y="1857918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Most Parodied Artwork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10" y="2345526"/>
            <a:ext cx="2393215" cy="26421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941" y="2029131"/>
            <a:ext cx="2275772" cy="29585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6117" y="55109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How are these two parodies similar to the real Mona Lisa?</a:t>
            </a:r>
            <a:endParaRPr lang="en-US" dirty="0"/>
          </a:p>
        </p:txBody>
      </p:sp>
      <p:pic>
        <p:nvPicPr>
          <p:cNvPr id="8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851" y="1877876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Most Parodied Artwork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49" y="1736436"/>
            <a:ext cx="2501900" cy="3251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0988" y="544971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How would other famous artists interpret the Mona Lisa? </a:t>
            </a:r>
            <a:endParaRPr lang="en-US" dirty="0"/>
          </a:p>
        </p:txBody>
      </p:sp>
      <p:pic>
        <p:nvPicPr>
          <p:cNvPr id="3074" name="Picture 2" descr="http://media-cache-ak0.pinimg.com/236x/41/2f/42/412f42c29f786e0f5bce81a150529b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397" y="1736436"/>
            <a:ext cx="22479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03" y="1736436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Most Parodied Artwork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8767" y="4618303"/>
            <a:ext cx="438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				Andy Warhol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323" y="2052178"/>
            <a:ext cx="3285416" cy="24862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67" y="1973419"/>
            <a:ext cx="1754021" cy="25650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6985" y="51821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Why would Warhol make two connected prints of the Mona Lisa? </a:t>
            </a:r>
            <a:endParaRPr lang="en-US" dirty="0"/>
          </a:p>
        </p:txBody>
      </p:sp>
      <p:pic>
        <p:nvPicPr>
          <p:cNvPr id="8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851" y="1973419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Lisa: Most Parodied Artwork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" y="4987636"/>
            <a:ext cx="438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756" y="2087784"/>
            <a:ext cx="2400402" cy="3735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7" y="1908736"/>
            <a:ext cx="2543642" cy="3237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9077" y="587149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How could the Barbie Mona Lisa be made more Barbie-like?</a:t>
            </a:r>
            <a:endParaRPr lang="en-US" dirty="0"/>
          </a:p>
        </p:txBody>
      </p:sp>
      <p:pic>
        <p:nvPicPr>
          <p:cNvPr id="8" name="Picture 2" descr="http://upload.wikimedia.org/wikipedia/commons/b/bf/Mona_Lisa-resto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998" y="1908736"/>
            <a:ext cx="282864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 Parody: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639" y="1905000"/>
            <a:ext cx="3178010" cy="458032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Fully explore Mona Lisa’s new character: person, clothing, background</a:t>
            </a:r>
          </a:p>
          <a:p>
            <a:r>
              <a:rPr lang="en-US" dirty="0" smtClean="0"/>
              <a:t>At least 2 types of media.  Media should enhance your parody.</a:t>
            </a:r>
          </a:p>
          <a:p>
            <a:r>
              <a:rPr lang="en-US" dirty="0" smtClean="0"/>
              <a:t>Think: How is your parody similar to and different from the original Mona Lisa? </a:t>
            </a:r>
            <a:endParaRPr lang="en-US" dirty="0" smtClean="0"/>
          </a:p>
          <a:p>
            <a:r>
              <a:rPr lang="en-US" dirty="0" smtClean="0"/>
              <a:t>Think:</a:t>
            </a:r>
            <a:r>
              <a:rPr lang="en-US" dirty="0" smtClean="0"/>
              <a:t> </a:t>
            </a:r>
            <a:r>
              <a:rPr lang="en-US" dirty="0" smtClean="0"/>
              <a:t>How would a viewer describe, analyze, &amp; interpret your parody?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521" y="1905000"/>
            <a:ext cx="2555022" cy="2461545"/>
          </a:xfrm>
          <a:prstGeom prst="rect">
            <a:avLst/>
          </a:prstGeom>
        </p:spPr>
      </p:pic>
      <p:pic>
        <p:nvPicPr>
          <p:cNvPr id="7" name="Picture 6" descr="Mona-Lisa-Louvre.jpg"/>
          <p:cNvPicPr>
            <a:picLocks noChangeAspect="1"/>
          </p:cNvPicPr>
          <p:nvPr/>
        </p:nvPicPr>
        <p:blipFill rotWithShape="1">
          <a:blip r:embed="rId3"/>
          <a:srcRect l="6048" t="2772" r="7144" b="4742"/>
          <a:stretch/>
        </p:blipFill>
        <p:spPr>
          <a:xfrm>
            <a:off x="6099143" y="1905000"/>
            <a:ext cx="2635038" cy="3434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 Rubric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554013"/>
              </p:ext>
            </p:extLst>
          </p:nvPr>
        </p:nvGraphicFramePr>
        <p:xfrm>
          <a:off x="571500" y="1329337"/>
          <a:ext cx="8126825" cy="5338953"/>
        </p:xfrm>
        <a:graphic>
          <a:graphicData uri="http://schemas.openxmlformats.org/drawingml/2006/table">
            <a:tbl>
              <a:tblPr/>
              <a:tblGrid>
                <a:gridCol w="1625365"/>
                <a:gridCol w="1625365"/>
                <a:gridCol w="1625365"/>
                <a:gridCol w="1625365"/>
                <a:gridCol w="1625365"/>
              </a:tblGrid>
              <a:tr h="364969"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rgbClr val="FFFFFF"/>
                          </a:solidFill>
                          <a:effectLst/>
                        </a:rPr>
                        <a:t/>
                      </a:r>
                      <a:br>
                        <a:rPr lang="en-US" sz="700" b="1" dirty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US" sz="700" b="1" dirty="0" smtClean="0">
                          <a:solidFill>
                            <a:srgbClr val="FFFFFF"/>
                          </a:solidFill>
                          <a:effectLst/>
                        </a:rPr>
                        <a:t>Categories</a:t>
                      </a:r>
                      <a:endParaRPr lang="en-US" sz="7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0436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66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 smtClean="0">
                          <a:solidFill>
                            <a:srgbClr val="FFFFFF"/>
                          </a:solidFill>
                          <a:effectLst/>
                        </a:rPr>
                        <a:t>Level 1</a:t>
                      </a:r>
                    </a:p>
                    <a:p>
                      <a:r>
                        <a:rPr lang="en-US" sz="700" b="1" dirty="0" smtClean="0">
                          <a:solidFill>
                            <a:srgbClr val="FFFFFF"/>
                          </a:solidFill>
                          <a:effectLst/>
                        </a:rPr>
                        <a:t>10 </a:t>
                      </a:r>
                      <a:r>
                        <a:rPr lang="en-US" sz="700" b="1" dirty="0" err="1" smtClean="0">
                          <a:solidFill>
                            <a:srgbClr val="FFFFFF"/>
                          </a:solidFill>
                          <a:effectLst/>
                        </a:rPr>
                        <a:t>pts</a:t>
                      </a:r>
                      <a:endParaRPr lang="en-US" sz="7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0436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66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rgbClr val="FFFFFF"/>
                          </a:solidFill>
                          <a:effectLst/>
                        </a:rPr>
                        <a:t>Level </a:t>
                      </a:r>
                      <a:r>
                        <a:rPr lang="en-US" sz="700" dirty="0">
                          <a:solidFill>
                            <a:srgbClr val="FFFFFF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US" sz="700" b="1" dirty="0" smtClean="0">
                          <a:solidFill>
                            <a:srgbClr val="FFFFFF"/>
                          </a:solidFill>
                          <a:effectLst/>
                        </a:rPr>
                        <a:t>15 </a:t>
                      </a:r>
                      <a:r>
                        <a:rPr lang="en-US" sz="700" b="1" dirty="0" err="1">
                          <a:solidFill>
                            <a:srgbClr val="FFFFFF"/>
                          </a:solidFill>
                          <a:effectLst/>
                        </a:rPr>
                        <a:t>pts</a:t>
                      </a:r>
                      <a:endParaRPr lang="en-US" sz="7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0436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66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</a:rPr>
                        <a:t>Level 3</a:t>
                      </a:r>
                      <a:r>
                        <a:rPr lang="en-US" sz="700">
                          <a:solidFill>
                            <a:srgbClr val="FFFFFF"/>
                          </a:solidFill>
                          <a:effectLst/>
                        </a:rPr>
                        <a:t/>
                      </a:r>
                      <a:br>
                        <a:rPr lang="en-US" sz="70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US" sz="700" b="1">
                          <a:solidFill>
                            <a:srgbClr val="FFFFFF"/>
                          </a:solidFill>
                          <a:effectLst/>
                        </a:rPr>
                        <a:t>20 pts</a:t>
                      </a:r>
                      <a:endParaRPr lang="en-US" sz="70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0436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66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rgbClr val="FFFFFF"/>
                          </a:solidFill>
                          <a:effectLst/>
                        </a:rPr>
                        <a:t>Level 4</a:t>
                      </a:r>
                      <a:r>
                        <a:rPr lang="en-US" sz="700" dirty="0">
                          <a:solidFill>
                            <a:srgbClr val="FFFFFF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US" sz="700" b="1" dirty="0">
                          <a:solidFill>
                            <a:srgbClr val="FFFFFF"/>
                          </a:solidFill>
                          <a:effectLst/>
                        </a:rPr>
                        <a:t>25 </a:t>
                      </a:r>
                      <a:r>
                        <a:rPr lang="en-US" sz="700" b="1" dirty="0" err="1">
                          <a:solidFill>
                            <a:srgbClr val="FFFFFF"/>
                          </a:solidFill>
                          <a:effectLst/>
                        </a:rPr>
                        <a:t>pts</a:t>
                      </a:r>
                      <a:endParaRPr lang="en-US" sz="7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0436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54668"/>
                    </a:solidFill>
                  </a:tcPr>
                </a:tc>
              </a:tr>
              <a:tr h="1501403">
                <a:tc>
                  <a:txBody>
                    <a:bodyPr/>
                    <a:lstStyle/>
                    <a:p>
                      <a:r>
                        <a:rPr lang="en-US" sz="900" b="1" dirty="0">
                          <a:effectLst/>
                        </a:rPr>
                        <a:t>Parody- character</a:t>
                      </a:r>
                      <a:r>
                        <a:rPr lang="en-US" sz="900" dirty="0">
                          <a:effectLst/>
                        </a:rPr>
                        <a:t> 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Level 1</a:t>
                      </a:r>
                    </a:p>
                    <a:p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The artwork does not explore the new character of the Mona Lisa. The artwork does not show a parody of the Mona Lisa. 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2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artwork partially explores the new character of the Mona Lisa. The parody includes few changes to person, clothes, background. The artwork somewhat parodies the Mona Lisa.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3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artwork mostly explores the new character of the Mona Lisa, including some changes to person, clothes, background. The artwork clearly parodies the Mona Lisa.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4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artwork fully explores the new character of the Mona Lisa, including changes to all three: person, clothes, background. The artwork clearly and creatively parodies the Mona Lisa.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152502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</a:rPr>
                        <a:t>Use of Media</a:t>
                      </a:r>
                      <a:r>
                        <a:rPr lang="en-US" sz="900">
                          <a:effectLst/>
                        </a:rPr>
                        <a:t>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1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only used one form of 2-D media.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2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used two forms of 2-D media. The media doesn't enhance the parody character.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3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used two forms of 2-D media. The media mostly enhances the parody character.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4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creatively used two or more forms of 2-D media. The media was carefully chosen to enhance the parody character.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</a:tr>
              <a:tr h="1083925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</a:rPr>
                        <a:t>Effort</a:t>
                      </a:r>
                      <a:r>
                        <a:rPr lang="en-US" sz="900">
                          <a:effectLst/>
                        </a:rPr>
                        <a:t>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1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did not complete the project. The student had little focus and needed many reminders to focus.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2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completed the project, but didn't focus. The student gave little effort.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3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completed the project, but needed reminders to focus. The student gave some effort.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Level 4</a:t>
                      </a:r>
                    </a:p>
                    <a:p>
                      <a:r>
                        <a:rPr lang="en-US" sz="900">
                          <a:effectLst/>
                        </a:rPr>
                        <a:t/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The student completed the project with great focus. The student gave effort far beyond that required.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83925">
                <a:tc>
                  <a:txBody>
                    <a:bodyPr/>
                    <a:lstStyle/>
                    <a:p>
                      <a:r>
                        <a:rPr lang="en-US" sz="900" b="1">
                          <a:effectLst/>
                        </a:rPr>
                        <a:t>Craftsmanship</a:t>
                      </a:r>
                      <a:r>
                        <a:rPr lang="en-US" sz="900">
                          <a:effectLst/>
                        </a:rPr>
                        <a:t> </a:t>
                      </a:r>
                      <a:br>
                        <a:rPr lang="en-US" sz="900">
                          <a:effectLst/>
                        </a:rPr>
                      </a:br>
                      <a:endParaRPr lang="en-US" sz="90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Level 1</a:t>
                      </a:r>
                    </a:p>
                    <a:p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Student's work shows no attention to detail and technique. Student did not use materials safely and appropriately. 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Level 2</a:t>
                      </a:r>
                    </a:p>
                    <a:p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Student's work shows little attention to detail and technique. Student used materials safely and appropriately at all times.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Level 3</a:t>
                      </a:r>
                    </a:p>
                    <a:p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Student's work shows some attention to detail and technique. Student used materials safely and appropriately at all times.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Level 4</a:t>
                      </a:r>
                    </a:p>
                    <a:p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Student's work shows great attention to detail and technique. Student used materials safely and appropriately at all times.</a:t>
                      </a:r>
                      <a:br>
                        <a:rPr lang="en-US" sz="900" dirty="0">
                          <a:effectLst/>
                        </a:rPr>
                      </a:br>
                      <a:endParaRPr lang="en-US" sz="900" dirty="0">
                        <a:effectLst/>
                      </a:endParaRPr>
                    </a:p>
                  </a:txBody>
                  <a:tcPr marL="48524" marR="48524" marT="48524" marB="485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2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743</TotalTime>
  <Words>391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Calisto MT</vt:lpstr>
      <vt:lpstr>Mistral</vt:lpstr>
      <vt:lpstr>Wingdings 2</vt:lpstr>
      <vt:lpstr>Travelogue</vt:lpstr>
      <vt:lpstr>Leonardo Da Vinci’s Mona Lisa </vt:lpstr>
      <vt:lpstr>Mona Lisa: The Facts</vt:lpstr>
      <vt:lpstr>Mona Lisa: Where is she?</vt:lpstr>
      <vt:lpstr>Mona Lisa: Let’s talk.</vt:lpstr>
      <vt:lpstr>Mona Lisa: What’s a parody?</vt:lpstr>
      <vt:lpstr>Mona Lisa: Most Parodied Artwork</vt:lpstr>
      <vt:lpstr>Mona Lisa: Most Parodied Artwork</vt:lpstr>
      <vt:lpstr>Mona Lisa: Most Parodied Artwork</vt:lpstr>
      <vt:lpstr>Mona Lisa: Most Parodied Artwork</vt:lpstr>
      <vt:lpstr>Mona Lisa: Most Parodied Artwork</vt:lpstr>
      <vt:lpstr>Mona Lisa Parody: Goals</vt:lpstr>
      <vt:lpstr>Mona Lisa Rubric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Leonardo Da Vinci &amp; Mona Lisa </dc:title>
  <dc:creator>乩歫椠䱡畳椀㸲㻸ꔿ㌋䬮ꍰ䞮誀圇짗꾬钒붤鏊꣊㥊揤鞁</dc:creator>
  <cp:lastModifiedBy>Baird, Sara</cp:lastModifiedBy>
  <cp:revision>22</cp:revision>
  <dcterms:created xsi:type="dcterms:W3CDTF">2014-02-23T23:03:15Z</dcterms:created>
  <dcterms:modified xsi:type="dcterms:W3CDTF">2014-02-24T19:58:35Z</dcterms:modified>
</cp:coreProperties>
</file>