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61" r:id="rId4"/>
    <p:sldId id="258" r:id="rId5"/>
    <p:sldId id="260" r:id="rId6"/>
    <p:sldId id="262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4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348" y="1371600"/>
            <a:ext cx="8147304" cy="1344168"/>
          </a:xfrm>
        </p:spPr>
        <p:txBody>
          <a:bodyPr vert="horz" lIns="91440" tIns="45720" rIns="91440" bIns="45720" rtlCol="0" anchor="b" anchorCtr="0">
            <a:normAutofit/>
            <a:scene3d>
              <a:camera prst="orthographicFront"/>
              <a:lightRig rig="threePt" dir="t">
                <a:rot lat="0" lon="0" rev="10800000"/>
              </a:lightRig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algn="ctr" defTabSz="914400" rtl="0" eaLnBrk="1" latinLnBrk="0" hangingPunct="1">
              <a:lnSpc>
                <a:spcPts val="64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effectLst>
                  <a:outerShdw blurRad="25400" dist="19050" dir="4200000" algn="ctr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348" y="2715767"/>
            <a:ext cx="8147304" cy="667512"/>
          </a:xfr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sz="2200" b="0" kern="1200" baseline="0">
                <a:solidFill>
                  <a:schemeClr val="bg1"/>
                </a:solidFill>
                <a:effectLst>
                  <a:outerShdw blurRad="25400" dist="254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475" y="4343398"/>
            <a:ext cx="8147049" cy="1346013"/>
          </a:xfrm>
        </p:spPr>
        <p:txBody>
          <a:bodyPr>
            <a:normAutofit/>
            <a:scene3d>
              <a:camera prst="orthographicFront"/>
              <a:lightRig rig="threePt" dir="t">
                <a:rot lat="0" lon="0" rev="10800000"/>
              </a:lightRig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>
              <a:lnSpc>
                <a:spcPts val="6400"/>
              </a:lnSpc>
              <a:defRPr sz="6000">
                <a:solidFill>
                  <a:schemeClr val="bg1"/>
                </a:solidFill>
                <a:effectLst>
                  <a:outerShdw blurRad="25400" dist="1905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475" y="5688105"/>
            <a:ext cx="8147050" cy="663387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marL="0" indent="0" algn="ctr">
              <a:spcBef>
                <a:spcPts val="0"/>
              </a:spcBef>
              <a:buNone/>
              <a:defRPr b="0" baseline="0">
                <a:solidFill>
                  <a:schemeClr val="bg1"/>
                </a:solidFill>
                <a:effectLst>
                  <a:outerShdw blurRad="25400" dist="254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981200" y="685800"/>
            <a:ext cx="5181600" cy="3352800"/>
          </a:xfrm>
          <a:solidFill>
            <a:schemeClr val="tx1">
              <a:lumMod val="75000"/>
            </a:schemeClr>
          </a:solidFill>
          <a:ln w="127000" cap="sq">
            <a:solidFill>
              <a:schemeClr val="tx1"/>
            </a:solidFill>
            <a:miter lim="800000"/>
          </a:ln>
          <a:effectLst>
            <a:outerShdw blurRad="63500" sx="101000" sy="101000" algn="ctr" rotWithShape="0">
              <a:schemeClr val="bg2">
                <a:lumMod val="20000"/>
                <a:lumOff val="80000"/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9000000"/>
            </a:lightRig>
          </a:scene3d>
          <a:sp3d prstMaterial="matte">
            <a:bevelT w="12700" prst="relaxedInset"/>
            <a:bevelB w="38100" h="127000" prst="relaxedInset"/>
            <a:extrusionClr>
              <a:schemeClr val="tx1"/>
            </a:extrusionClr>
            <a:contourClr>
              <a:schemeClr val="tx1"/>
            </a:contourClr>
          </a:sp3d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1774826"/>
            <a:ext cx="8147050" cy="1873250"/>
          </a:xfrm>
        </p:spPr>
        <p:txBody>
          <a:bodyPr anchor="b" anchorCtr="0"/>
          <a:lstStyle>
            <a:lvl1pPr algn="ctr">
              <a:defRPr sz="60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3654519"/>
            <a:ext cx="8147050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475" y="1762125"/>
            <a:ext cx="3840480" cy="43640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5046" y="1762125"/>
            <a:ext cx="3840480" cy="43640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1550894"/>
            <a:ext cx="3840480" cy="7159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75" y="2541494"/>
            <a:ext cx="3840480" cy="358466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5046" y="1550894"/>
            <a:ext cx="3840480" cy="7159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5046" y="2541494"/>
            <a:ext cx="3840480" cy="358466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502920" y="2353235"/>
            <a:ext cx="3840480" cy="1588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05045" y="2353235"/>
            <a:ext cx="3840480" cy="1588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0" y="416859"/>
            <a:ext cx="3840480" cy="1994647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2532" y="403412"/>
            <a:ext cx="3840480" cy="572275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7540" y="2438400"/>
            <a:ext cx="3840480" cy="3316942"/>
          </a:xfrm>
        </p:spPr>
        <p:txBody>
          <a:bodyPr>
            <a:normAutofit/>
          </a:bodyPr>
          <a:lstStyle>
            <a:lvl1pPr marL="0" indent="0" algn="ctr"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0" y="416859"/>
            <a:ext cx="3840480" cy="1994647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7540" y="2438400"/>
            <a:ext cx="3840480" cy="3316942"/>
          </a:xfrm>
        </p:spPr>
        <p:txBody>
          <a:bodyPr>
            <a:normAutofit/>
          </a:bodyPr>
          <a:lstStyle>
            <a:lvl1pPr marL="0" indent="0" algn="ctr"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4805045" y="430306"/>
            <a:ext cx="3840480" cy="5432612"/>
          </a:xfrm>
          <a:solidFill>
            <a:schemeClr val="bg1">
              <a:lumMod val="85000"/>
            </a:schemeClr>
          </a:solidFill>
          <a:ln w="127000" cap="sq">
            <a:solidFill>
              <a:schemeClr val="bg1"/>
            </a:solidFill>
            <a:miter lim="800000"/>
          </a:ln>
          <a:effectLst>
            <a:outerShdw blurRad="76200" dist="12700" dir="5400000" sx="100500" sy="100500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extrusionH="50800">
            <a:extrusionClr>
              <a:schemeClr val="tx1"/>
            </a:extrusionClr>
            <a:contourClr>
              <a:schemeClr val="tx1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ts val="2000"/>
              </a:spcBef>
              <a:buClr>
                <a:schemeClr val="accent2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1412" y="417513"/>
            <a:ext cx="1600200" cy="5708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1174" y="417513"/>
            <a:ext cx="6499225" cy="5708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1761565"/>
            <a:ext cx="8147051" cy="4364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825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E7467F7-52A8-954B-98F8-82238E9119ED}" type="datetimeFigureOut">
              <a:rPr lang="en-US" smtClean="0"/>
              <a:pPr/>
              <a:t>2/6/14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765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F12D0D-4C24-E441-B0EF-6C084D57D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Maria Martinez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Pueblo Native American </a:t>
            </a:r>
            <a:r>
              <a:rPr lang="en-US" dirty="0" smtClean="0"/>
              <a:t>Pottery Artist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" y="3383279"/>
            <a:ext cx="2904765" cy="24710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192" y="3383279"/>
            <a:ext cx="2006600" cy="279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299" y="3089525"/>
            <a:ext cx="2264353" cy="30877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Maria Martinez: Where &amp; When?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094" y="5119480"/>
            <a:ext cx="5942010" cy="1529757"/>
          </a:xfrm>
        </p:spPr>
        <p:txBody>
          <a:bodyPr/>
          <a:lstStyle/>
          <a:p>
            <a:r>
              <a:rPr lang="en-US" dirty="0" smtClean="0"/>
              <a:t>Lived 1884-1980</a:t>
            </a:r>
          </a:p>
          <a:p>
            <a:r>
              <a:rPr lang="en-US" dirty="0" smtClean="0"/>
              <a:t>From the San Ildefonso Pueblo in New Mexico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058" y="1546412"/>
            <a:ext cx="5953685" cy="38103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94" y="1546412"/>
            <a:ext cx="2438939" cy="3103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Maria Martinez: How did she learn pottery-making?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6" y="1761565"/>
            <a:ext cx="3451082" cy="4364598"/>
          </a:xfrm>
        </p:spPr>
        <p:txBody>
          <a:bodyPr/>
          <a:lstStyle/>
          <a:p>
            <a:r>
              <a:rPr lang="en-US" dirty="0" smtClean="0"/>
              <a:t>As a child, she loved watching her aunts create pottery</a:t>
            </a:r>
          </a:p>
          <a:p>
            <a:r>
              <a:rPr lang="en-US" dirty="0" smtClean="0"/>
              <a:t>Pottery making was no longer popular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470" y="1942977"/>
            <a:ext cx="5133677" cy="33809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989" y="3864084"/>
            <a:ext cx="1885710" cy="25568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Maria Martinez: Why is she famous?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6" y="1761565"/>
            <a:ext cx="3451082" cy="4364598"/>
          </a:xfrm>
        </p:spPr>
        <p:txBody>
          <a:bodyPr>
            <a:normAutofit/>
          </a:bodyPr>
          <a:lstStyle/>
          <a:p>
            <a:r>
              <a:rPr lang="en-US" dirty="0" smtClean="0"/>
              <a:t>Helped to share Pueblo Native Americans’ traditions </a:t>
            </a:r>
          </a:p>
          <a:p>
            <a:r>
              <a:rPr lang="en-US" dirty="0" smtClean="0"/>
              <a:t>Black pottery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212" y="1407584"/>
            <a:ext cx="2857144" cy="43772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 contrast="33000"/>
          </a:blip>
          <a:stretch>
            <a:fillRect/>
          </a:stretch>
        </p:blipFill>
        <p:spPr>
          <a:xfrm>
            <a:off x="244476" y="4084123"/>
            <a:ext cx="5462736" cy="17006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Maria Martinez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6" y="1761565"/>
            <a:ext cx="3451082" cy="4364598"/>
          </a:xfrm>
        </p:spPr>
        <p:txBody>
          <a:bodyPr>
            <a:normAutofit/>
          </a:bodyPr>
          <a:lstStyle/>
          <a:p>
            <a:r>
              <a:rPr lang="en-US" dirty="0" smtClean="0"/>
              <a:t>What similarities do </a:t>
            </a:r>
            <a:r>
              <a:rPr lang="en-US" dirty="0" smtClean="0"/>
              <a:t>you see?  Differences?</a:t>
            </a:r>
          </a:p>
          <a:p>
            <a:r>
              <a:rPr lang="en-US" dirty="0" smtClean="0"/>
              <a:t>What was the function of this pottery?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988" y="3682461"/>
            <a:ext cx="2836473" cy="29123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597" y="1982568"/>
            <a:ext cx="3424615" cy="40798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Maria make her pottery</a:t>
            </a:r>
            <a:r>
              <a:rPr lang="en-US" dirty="0" smtClean="0"/>
              <a:t>? First…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770" y="4816488"/>
            <a:ext cx="7658607" cy="1737084"/>
          </a:xfrm>
        </p:spPr>
        <p:txBody>
          <a:bodyPr numCol="2">
            <a:normAutofit/>
          </a:bodyPr>
          <a:lstStyle/>
          <a:p>
            <a:pPr>
              <a:buFont typeface="+mj-lt"/>
              <a:buAutoNum type="arabicParenR"/>
            </a:pPr>
            <a:r>
              <a:rPr lang="en-US" dirty="0" smtClean="0"/>
              <a:t>Find clay &amp; sand</a:t>
            </a:r>
          </a:p>
          <a:p>
            <a:pPr>
              <a:buFont typeface="+mj-lt"/>
              <a:buAutoNum type="arabicParenR"/>
            </a:pPr>
            <a:r>
              <a:rPr lang="en-US" dirty="0" smtClean="0"/>
              <a:t>Mix to make clay</a:t>
            </a:r>
          </a:p>
          <a:p>
            <a:pPr>
              <a:buFont typeface="+mj-lt"/>
              <a:buAutoNum type="arabicParenR"/>
            </a:pPr>
            <a:r>
              <a:rPr lang="en-US" dirty="0" smtClean="0"/>
              <a:t>Roll long coils of </a:t>
            </a:r>
            <a:r>
              <a:rPr lang="en-US" dirty="0" smtClean="0"/>
              <a:t>clay</a:t>
            </a:r>
          </a:p>
          <a:p>
            <a:pPr>
              <a:buFont typeface="+mj-lt"/>
              <a:buAutoNum type="arabicParenR"/>
            </a:pPr>
            <a:r>
              <a:rPr lang="en-US" dirty="0" smtClean="0"/>
              <a:t>Layer coils together</a:t>
            </a:r>
          </a:p>
          <a:p>
            <a:pPr>
              <a:buFont typeface="+mj-lt"/>
              <a:buAutoNum type="arabicParenR"/>
            </a:pPr>
            <a:r>
              <a:rPr lang="en-US" dirty="0" smtClean="0"/>
              <a:t>Smooth out coils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75" y="1761565"/>
            <a:ext cx="3963763" cy="30549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b="15686"/>
          <a:stretch>
            <a:fillRect/>
          </a:stretch>
        </p:blipFill>
        <p:spPr>
          <a:xfrm>
            <a:off x="5057905" y="1761564"/>
            <a:ext cx="2978227" cy="30549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Maria make her pottery</a:t>
            </a:r>
            <a:r>
              <a:rPr lang="en-US" dirty="0" smtClean="0"/>
              <a:t>? Then…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6" y="1761565"/>
            <a:ext cx="3451082" cy="4364598"/>
          </a:xfrm>
        </p:spPr>
        <p:txBody>
          <a:bodyPr>
            <a:normAutofit/>
          </a:bodyPr>
          <a:lstStyle/>
          <a:p>
            <a:pPr>
              <a:buFont typeface="+mj-lt"/>
              <a:buAutoNum type="arabicParenR" startAt="6"/>
            </a:pPr>
            <a:r>
              <a:rPr lang="en-US" dirty="0" smtClean="0"/>
              <a:t>Paint </a:t>
            </a:r>
            <a:r>
              <a:rPr lang="en-US" dirty="0" smtClean="0"/>
              <a:t>pottery, rub to make shiny</a:t>
            </a:r>
          </a:p>
          <a:p>
            <a:pPr>
              <a:buFont typeface="+mj-lt"/>
              <a:buAutoNum type="arabicParenR" startAt="6"/>
            </a:pPr>
            <a:r>
              <a:rPr lang="en-US" dirty="0" smtClean="0"/>
              <a:t>Heat clay in a kiln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989" y="1984841"/>
            <a:ext cx="5131790" cy="3814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50" y="3361967"/>
            <a:ext cx="2782818" cy="24375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will we make our pottery?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6" y="1761565"/>
            <a:ext cx="8147050" cy="1374261"/>
          </a:xfrm>
        </p:spPr>
        <p:txBody>
          <a:bodyPr numCol="2">
            <a:normAutofit/>
          </a:bodyPr>
          <a:lstStyle/>
          <a:p>
            <a:pPr>
              <a:buFont typeface="+mj-lt"/>
              <a:buAutoNum type="arabicParenR"/>
            </a:pPr>
            <a:r>
              <a:rPr lang="en-US" dirty="0" smtClean="0"/>
              <a:t>Roll long coils of clay</a:t>
            </a:r>
          </a:p>
          <a:p>
            <a:pPr>
              <a:buFont typeface="+mj-lt"/>
              <a:buAutoNum type="arabicParenR"/>
            </a:pPr>
            <a:r>
              <a:rPr lang="en-US" dirty="0" smtClean="0"/>
              <a:t>Layer them together</a:t>
            </a:r>
          </a:p>
          <a:p>
            <a:pPr>
              <a:buFont typeface="+mj-lt"/>
              <a:buAutoNum type="arabicParenR"/>
            </a:pPr>
            <a:r>
              <a:rPr lang="en-US" dirty="0" smtClean="0"/>
              <a:t>Smooth them out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76" y="3543324"/>
            <a:ext cx="2375679" cy="17817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04" y="3543324"/>
            <a:ext cx="2857196" cy="15354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803" y="3543324"/>
            <a:ext cx="2143216" cy="202319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Saddle">
  <a:themeElements>
    <a:clrScheme name="Saddle">
      <a:dk1>
        <a:srgbClr val="302C24"/>
      </a:dk1>
      <a:lt1>
        <a:sysClr val="window" lastClr="FFFFFF"/>
      </a:lt1>
      <a:dk2>
        <a:srgbClr val="AC6416"/>
      </a:dk2>
      <a:lt2>
        <a:srgbClr val="E8E4DB"/>
      </a:lt2>
      <a:accent1>
        <a:srgbClr val="C6B178"/>
      </a:accent1>
      <a:accent2>
        <a:srgbClr val="9C5B14"/>
      </a:accent2>
      <a:accent3>
        <a:srgbClr val="71B2BC"/>
      </a:accent3>
      <a:accent4>
        <a:srgbClr val="78AA5D"/>
      </a:accent4>
      <a:accent5>
        <a:srgbClr val="867099"/>
      </a:accent5>
      <a:accent6>
        <a:srgbClr val="4C6F75"/>
      </a:accent6>
      <a:hlink>
        <a:srgbClr val="F27B0E"/>
      </a:hlink>
      <a:folHlink>
        <a:srgbClr val="989268"/>
      </a:folHlink>
    </a:clrScheme>
    <a:fontScheme name="Saddle">
      <a:majorFont>
        <a:latin typeface="Book Antiqua"/>
        <a:ea typeface=""/>
        <a:cs typeface=""/>
        <a:font script="Jpan" typeface="ＭＳ 明朝"/>
      </a:majorFont>
      <a:minorFont>
        <a:latin typeface="Book Antiqua"/>
        <a:ea typeface=""/>
        <a:cs typeface=""/>
        <a:font script="Jpan" typeface="ＭＳ 明朝"/>
      </a:minorFont>
    </a:fontScheme>
    <a:fmtScheme name="Saddle">
      <a:fillStyleLst>
        <a:solidFill>
          <a:schemeClr val="phClr"/>
        </a:solidFill>
        <a:gradFill rotWithShape="1">
          <a:gsLst>
            <a:gs pos="0">
              <a:schemeClr val="phClr"/>
            </a:gs>
            <a:gs pos="30000">
              <a:schemeClr val="phClr">
                <a:tint val="80000"/>
              </a:schemeClr>
            </a:gs>
            <a:gs pos="100000">
              <a:schemeClr val="phClr">
                <a:tint val="100000"/>
              </a:schemeClr>
            </a:gs>
          </a:gsLst>
          <a:path path="rect">
            <a:fillToRect l="50000" r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30000"/>
                <a:satMod val="120000"/>
              </a:schemeClr>
            </a:duotone>
          </a:blip>
          <a:stretch/>
        </a:blip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50800" cap="flat" cmpd="dbl" algn="ctr">
          <a:solidFill>
            <a:schemeClr val="phClr"/>
          </a:solidFill>
          <a:prstDash val="solid"/>
        </a:ln>
        <a:ln w="7620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FFFFFF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sunrise" dir="tl">
              <a:rot lat="0" lon="0" rev="1200000"/>
            </a:lightRig>
          </a:scene3d>
          <a:sp3d prstMaterial="softEdge">
            <a:bevelT w="0" h="0"/>
          </a:sp3d>
        </a:effectStyle>
        <a:effectStyle>
          <a:effectLst>
            <a:innerShdw blurRad="76200" dist="38100" dir="13500000">
              <a:srgbClr val="FFFFFF">
                <a:alpha val="75000"/>
              </a:srgbClr>
            </a:innerShdw>
          </a:effectLst>
          <a:scene3d>
            <a:camera prst="perspectiveFront" fov="2400000"/>
            <a:lightRig rig="twoPt" dir="tl"/>
          </a:scene3d>
          <a:sp3d>
            <a:bevelT w="25400" h="12700" prst="angle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250000"/>
              </a:schemeClr>
              <a:schemeClr val="phClr">
                <a:tint val="50000"/>
                <a:satMod val="200000"/>
              </a:schemeClr>
            </a:duotone>
          </a:blip>
          <a:stretch/>
        </a:blipFill>
        <a:blipFill rotWithShape="1">
          <a:blip xmlns:r="http://schemas.openxmlformats.org/officeDocument/2006/relationships" r:embed="rId3">
            <a:duotone>
              <a:schemeClr val="phClr">
                <a:shade val="90000"/>
                <a:hueMod val="90000"/>
                <a:satMod val="150000"/>
                <a:lumMod val="90000"/>
              </a:schemeClr>
              <a:schemeClr val="phClr">
                <a:tint val="70000"/>
                <a:shade val="80000"/>
                <a:satMod val="3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Saddle.thmx</Template>
  <TotalTime>83</TotalTime>
  <Words>157</Words>
  <Application>Microsoft Macintosh PowerPoint</Application>
  <PresentationFormat>On-screen Show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Saddle</vt:lpstr>
      <vt:lpstr>Maria Martinez</vt:lpstr>
      <vt:lpstr>Maria Martinez: Where &amp; When?</vt:lpstr>
      <vt:lpstr>Maria Martinez: How did she learn pottery-making?</vt:lpstr>
      <vt:lpstr>Maria Martinez: Why is she famous?</vt:lpstr>
      <vt:lpstr>Maria Martinez</vt:lpstr>
      <vt:lpstr>How did Maria make her pottery? First…</vt:lpstr>
      <vt:lpstr>How did Maria make her pottery? Then…</vt:lpstr>
      <vt:lpstr>How will we make our pottery?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Clay Coil Pottery</dc:title>
  <dc:creator>乩歫椠䱡畳椀㸲㻸ꔿ㌋䬮ꍰ䞮誀圇짗꾬钒붤鏊꣊㥊揤鞁</dc:creator>
  <cp:lastModifiedBy>乩歫椠䱡畳椀㸲㻸ꔿ㌋䬮ꍰ䞮誀圇짗꾬钒붤鏊꣊㥊揤鞁</cp:lastModifiedBy>
  <cp:revision>4</cp:revision>
  <dcterms:created xsi:type="dcterms:W3CDTF">2014-02-06T22:12:51Z</dcterms:created>
  <dcterms:modified xsi:type="dcterms:W3CDTF">2014-02-06T22:40:08Z</dcterms:modified>
</cp:coreProperties>
</file>